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19"/>
  </p:notesMasterIdLst>
  <p:sldIdLst>
    <p:sldId id="287" r:id="rId2"/>
    <p:sldId id="944" r:id="rId3"/>
    <p:sldId id="1012" r:id="rId4"/>
    <p:sldId id="1000" r:id="rId5"/>
    <p:sldId id="1013" r:id="rId6"/>
    <p:sldId id="1014" r:id="rId7"/>
    <p:sldId id="993" r:id="rId8"/>
    <p:sldId id="1015" r:id="rId9"/>
    <p:sldId id="1016" r:id="rId10"/>
    <p:sldId id="1017" r:id="rId11"/>
    <p:sldId id="1018" r:id="rId12"/>
    <p:sldId id="1019" r:id="rId13"/>
    <p:sldId id="1020" r:id="rId14"/>
    <p:sldId id="1021" r:id="rId15"/>
    <p:sldId id="1022" r:id="rId16"/>
    <p:sldId id="1023" r:id="rId17"/>
    <p:sldId id="1024" r:id="rId18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75979" autoAdjust="0"/>
  </p:normalViewPr>
  <p:slideViewPr>
    <p:cSldViewPr>
      <p:cViewPr>
        <p:scale>
          <a:sx n="50" d="100"/>
          <a:sy n="50" d="100"/>
        </p:scale>
        <p:origin x="-18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205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BDC4C-3D61-4F24-8239-9140D60C0A2E}" type="datetimeFigureOut">
              <a:rPr lang="zh-HK" altLang="en-US" smtClean="0"/>
              <a:pPr/>
              <a:t>4/10/2014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A16F6-C7F2-4B64-A39D-06FFFFA8956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109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引言：良善是甚麼意思呢？ 聖經提到：「弟兄們，我自己也深信你們是滿有良善，充足了諸般的知識，也能彼此勸戒。」羅</a:t>
            </a:r>
            <a:r>
              <a:rPr lang="en-US" altLang="zh-TW" b="1" dirty="0" smtClean="0"/>
              <a:t>15:14</a:t>
            </a:r>
          </a:p>
          <a:p>
            <a:r>
              <a:rPr lang="zh-TW" altLang="en-US" b="1" dirty="0" smtClean="0"/>
              <a:t>良善是美好的果子，是一個成熟、完備的基督徒應該擁有的。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）能結豐盛的果實的良善：「那落在好土裡的，就是人聽了道，持守在誠實善良的心裡，並且忍耐著結實。」」路</a:t>
            </a:r>
            <a:r>
              <a:rPr lang="en-US" altLang="zh-TW" b="1" dirty="0" smtClean="0"/>
              <a:t>8:15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 （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）能結豐盛的果實的良善：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）叫基督得著榮耀的良善：「因此，我們常為你們禱告，願我們的神看你們配得過所蒙的召，又用大能成就你們一切所羨慕的良善和一切因信心所做的工夫；叫我們主耶穌的名在你們身上得榮耀，你們也在他身上得榮耀，都照著我們的神並主耶穌基督的恩。」帖後</a:t>
            </a:r>
            <a:r>
              <a:rPr lang="en-US" altLang="zh-TW" b="1" dirty="0" smtClean="0"/>
              <a:t>1:11-12</a:t>
            </a:r>
          </a:p>
          <a:p>
            <a:r>
              <a:rPr lang="zh-TW" altLang="en-US" b="1" dirty="0" smtClean="0"/>
              <a:t>「光明所結的果子就是一切良善、公義，誠實。」弗</a:t>
            </a:r>
            <a:r>
              <a:rPr lang="en-US" altLang="zh-TW" b="1" dirty="0" smtClean="0"/>
              <a:t>5:9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 （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）能結豐盛的果實的良善：（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）叫基督得著榮耀的良善：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6</a:t>
            </a:r>
            <a:r>
              <a:rPr lang="zh-TW" altLang="en-US" b="1" dirty="0" smtClean="0"/>
              <a:t>）不以惡報惡的良善：「你們要謹慎，無論是誰都不可以惡報惡；或是彼此相待，或是待眾人，常要追求良善。」帖前</a:t>
            </a:r>
            <a:r>
              <a:rPr lang="en-US" altLang="zh-TW" b="1" dirty="0" smtClean="0"/>
              <a:t>5:15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 （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）能結豐盛的果實的良善：（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）叫基督得著榮耀的良善： （</a:t>
            </a:r>
            <a:r>
              <a:rPr lang="en-US" altLang="zh-TW" b="1" dirty="0" smtClean="0"/>
              <a:t>6</a:t>
            </a:r>
            <a:r>
              <a:rPr lang="zh-TW" altLang="en-US" b="1" dirty="0" smtClean="0"/>
              <a:t>）不以惡報惡的良善：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）忠心事主的良善：「主人說：</a:t>
            </a:r>
            <a:r>
              <a:rPr lang="en-US" altLang="zh-TW" b="1" dirty="0" smtClean="0"/>
              <a:t>『</a:t>
            </a:r>
            <a:r>
              <a:rPr lang="zh-TW" altLang="en-US" b="1" dirty="0" smtClean="0"/>
              <a:t>好，你這又良善又忠心的僕人，你在不多的事上有忠心，我要把許多事派你管理；可以進來享受你主人的快樂。</a:t>
            </a:r>
            <a:r>
              <a:rPr lang="en-US" altLang="zh-TW" b="1" dirty="0" smtClean="0"/>
              <a:t>』</a:t>
            </a:r>
            <a:r>
              <a:rPr lang="zh-TW" altLang="en-US" b="1" dirty="0" smtClean="0"/>
              <a:t>」太</a:t>
            </a:r>
            <a:r>
              <a:rPr lang="en-US" altLang="zh-TW" b="1" dirty="0" smtClean="0"/>
              <a:t>25:21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 （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）能結豐盛的果實的良善：（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）叫基督得著榮耀的良善： （</a:t>
            </a:r>
            <a:r>
              <a:rPr lang="en-US" altLang="zh-TW" b="1" dirty="0" smtClean="0"/>
              <a:t>6</a:t>
            </a:r>
            <a:r>
              <a:rPr lang="zh-TW" altLang="en-US" b="1" dirty="0" smtClean="0"/>
              <a:t>）不以惡報惡的良善：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）忠心事主的良善： （</a:t>
            </a:r>
            <a:r>
              <a:rPr lang="en-US" altLang="zh-TW" b="1" dirty="0" smtClean="0"/>
              <a:t>8</a:t>
            </a:r>
            <a:r>
              <a:rPr lang="zh-TW" altLang="en-US" b="1" dirty="0" smtClean="0"/>
              <a:t>）養育兒女的良善：「又有行善的名聲，就如養育兒女，接待遠人，洗聖徒的腳，救濟遭難的人，竭力行各樣善事。」提前</a:t>
            </a:r>
            <a:r>
              <a:rPr lang="en-US" altLang="zh-TW" b="1" dirty="0" smtClean="0"/>
              <a:t>5:10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 （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）能結豐盛的果實的良善：（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）叫基督得著榮耀的良善： （</a:t>
            </a:r>
            <a:r>
              <a:rPr lang="en-US" altLang="zh-TW" b="1" dirty="0" smtClean="0"/>
              <a:t>6</a:t>
            </a:r>
            <a:r>
              <a:rPr lang="zh-TW" altLang="en-US" b="1" dirty="0" smtClean="0"/>
              <a:t>）不以惡報惡的良善：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）忠心事主的良善： （</a:t>
            </a:r>
            <a:r>
              <a:rPr lang="en-US" altLang="zh-TW" b="1" dirty="0" smtClean="0"/>
              <a:t>8</a:t>
            </a:r>
            <a:r>
              <a:rPr lang="zh-TW" altLang="en-US" b="1" dirty="0" smtClean="0"/>
              <a:t>）養育兒女的良善：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9</a:t>
            </a:r>
            <a:r>
              <a:rPr lang="zh-TW" altLang="en-US" b="1" dirty="0" smtClean="0"/>
              <a:t>）樂意捐項的良善：「所以，有了機會就當向眾人行善，向信徒一家的人更當這樣。」加</a:t>
            </a:r>
            <a:r>
              <a:rPr lang="en-US" altLang="zh-TW" b="1" dirty="0" smtClean="0"/>
              <a:t>6:10</a:t>
            </a:r>
          </a:p>
          <a:p>
            <a:r>
              <a:rPr lang="zh-TW" altLang="en-US" b="1" dirty="0" smtClean="0"/>
              <a:t>「耶穌說：「你若願意作完全人，可去變賣你所有的，分給窮人，就必有財寶在天上；你還要來跟從我。」」太</a:t>
            </a:r>
            <a:r>
              <a:rPr lang="en-US" altLang="zh-TW" b="1" dirty="0" smtClean="0"/>
              <a:t>19:21</a:t>
            </a:r>
          </a:p>
          <a:p>
            <a:r>
              <a:rPr lang="zh-TW" altLang="en-US" b="1" dirty="0" smtClean="0"/>
              <a:t>「在約帕有一個女徒，名叫大比大，繙希利尼話就是多加（就是羚羊的意思）；他廣行善事，多施賙濟。」徒</a:t>
            </a:r>
            <a:r>
              <a:rPr lang="en-US" altLang="zh-TW" b="1" dirty="0" smtClean="0"/>
              <a:t>9:36</a:t>
            </a:r>
          </a:p>
          <a:p>
            <a:endParaRPr lang="en-US" altLang="zh-TW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 （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）能結豐盛的果實的良善：（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）叫基督得著榮耀的良善： （</a:t>
            </a:r>
            <a:r>
              <a:rPr lang="en-US" altLang="zh-TW" b="1" dirty="0" smtClean="0"/>
              <a:t>6</a:t>
            </a:r>
            <a:r>
              <a:rPr lang="zh-TW" altLang="en-US" b="1" dirty="0" smtClean="0"/>
              <a:t>）不以惡報惡的良善：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）忠心事主的良善： （</a:t>
            </a:r>
            <a:r>
              <a:rPr lang="en-US" altLang="zh-TW" b="1" dirty="0" smtClean="0"/>
              <a:t>8</a:t>
            </a:r>
            <a:r>
              <a:rPr lang="zh-TW" altLang="en-US" b="1" dirty="0" smtClean="0"/>
              <a:t>）養育兒女的良善：（</a:t>
            </a:r>
            <a:r>
              <a:rPr lang="en-US" altLang="zh-TW" b="1" dirty="0" smtClean="0"/>
              <a:t>9</a:t>
            </a:r>
            <a:r>
              <a:rPr lang="zh-TW" altLang="en-US" b="1" dirty="0" smtClean="0"/>
              <a:t>）樂意捐項的良善：</a:t>
            </a:r>
            <a:endParaRPr lang="en-US" altLang="zh-TW" b="1" dirty="0" smtClean="0"/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10</a:t>
            </a:r>
            <a:r>
              <a:rPr lang="zh-TW" altLang="en-US" b="1" dirty="0" smtClean="0"/>
              <a:t>）可以坦然到基督臺前的良善：  「因為我們眾人必要在基督臺前顯露出來，叫各人按著本身所行的，或善或惡受報。」林後</a:t>
            </a:r>
            <a:r>
              <a:rPr lang="en-US" altLang="zh-TW" b="1" dirty="0" smtClean="0"/>
              <a:t>5:10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引言：良善是甚麼意思呢？ </a:t>
            </a:r>
          </a:p>
          <a:p>
            <a:r>
              <a:rPr lang="zh-TW" altLang="en-US" b="1" dirty="0" smtClean="0"/>
              <a:t>良善的希臘文是‘</a:t>
            </a:r>
            <a:r>
              <a:rPr lang="en-US" altLang="zh-TW" b="1" dirty="0" err="1" smtClean="0"/>
              <a:t>agathosune</a:t>
            </a:r>
            <a:r>
              <a:rPr lang="en-US" altLang="zh-TW" b="1" dirty="0" smtClean="0"/>
              <a:t>’</a:t>
            </a:r>
            <a:r>
              <a:rPr lang="zh-TW" altLang="en-US" b="1" dirty="0" smtClean="0"/>
              <a:t>英文譯‘</a:t>
            </a:r>
            <a:r>
              <a:rPr lang="en-US" altLang="zh-TW" b="1" dirty="0" smtClean="0"/>
              <a:t>goodness’</a:t>
            </a:r>
            <a:r>
              <a:rPr lang="zh-TW" altLang="en-US" b="1" dirty="0" smtClean="0"/>
              <a:t>和合本譯良善。</a:t>
            </a:r>
          </a:p>
          <a:p>
            <a:r>
              <a:rPr lang="zh-TW" altLang="en-US" b="1" dirty="0" smtClean="0"/>
              <a:t>英文常譯作‘</a:t>
            </a:r>
            <a:r>
              <a:rPr lang="en-US" altLang="zh-TW" b="1" dirty="0" smtClean="0"/>
              <a:t>goodness’</a:t>
            </a:r>
            <a:r>
              <a:rPr lang="zh-TW" altLang="en-US" b="1" dirty="0" smtClean="0"/>
              <a:t>和合本譯良善，有著‘</a:t>
            </a:r>
            <a:r>
              <a:rPr lang="en-US" altLang="zh-TW" b="1" dirty="0" err="1" smtClean="0"/>
              <a:t>good’‘well’‘benefit</a:t>
            </a:r>
            <a:r>
              <a:rPr lang="en-US" altLang="zh-TW" b="1" dirty="0" smtClean="0"/>
              <a:t>’</a:t>
            </a:r>
            <a:r>
              <a:rPr lang="zh-TW" altLang="en-US" b="1" dirty="0" smtClean="0"/>
              <a:t>和合本譯「善」「好」「有益」「善良」「上好」「善行」「無虧的」的意思。</a:t>
            </a:r>
            <a:endParaRPr lang="zh-TW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良善的源頭來自三一真神：</a:t>
            </a:r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）天父的誡命：</a:t>
            </a:r>
          </a:p>
          <a:p>
            <a:r>
              <a:rPr lang="zh-TW" altLang="en-US" b="1" dirty="0" smtClean="0"/>
              <a:t>「這樣看來，律法是聖潔的，誡命也是聖潔、公義、良善的。」羅</a:t>
            </a:r>
            <a:r>
              <a:rPr lang="en-US" altLang="zh-TW" b="1" dirty="0" smtClean="0"/>
              <a:t>7:12</a:t>
            </a:r>
            <a:endParaRPr lang="zh-TW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良善的源頭來自三一真神： 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）天父的誡命：（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）是上帝在基督理的工作：</a:t>
            </a:r>
          </a:p>
          <a:p>
            <a:r>
              <a:rPr lang="zh-TW" altLang="en-US" b="1" dirty="0" smtClean="0"/>
              <a:t>「我們原是他的工作，在基督耶穌裡造成的，為要叫我們行善，就是神所預備叫我們行的。」弗</a:t>
            </a:r>
            <a:r>
              <a:rPr lang="en-US" altLang="zh-TW" b="1" dirty="0" smtClean="0"/>
              <a:t>2:10</a:t>
            </a:r>
          </a:p>
          <a:p>
            <a:r>
              <a:rPr lang="zh-TW" altLang="en-US" b="1" dirty="0" smtClean="0"/>
              <a:t>所以我們聖餐的禱文中有：藉主耶穌基督在我們心裡行主所喜悅的善事。</a:t>
            </a:r>
            <a:endParaRPr lang="zh-TW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良善的源頭來自三一真神：</a:t>
            </a:r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）天父的誡命：「這樣看來，律法是聖潔的，誡命也是聖潔、公義、良善的。」羅</a:t>
            </a:r>
            <a:r>
              <a:rPr lang="en-US" altLang="zh-TW" b="1" dirty="0" smtClean="0"/>
              <a:t>7:12</a:t>
            </a:r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）是上帝在基督理的工作：「我們原是他的工作，在基督耶穌裡造成的，為要叫我們行善，就是神所預備叫我們行的。」弗</a:t>
            </a:r>
            <a:r>
              <a:rPr lang="en-US" altLang="zh-TW" b="1" dirty="0" smtClean="0"/>
              <a:t>2:10</a:t>
            </a:r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）是聖父、聖子，藉聖靈的能力結出的果子：</a:t>
            </a:r>
          </a:p>
          <a:p>
            <a:r>
              <a:rPr lang="zh-TW" altLang="en-US" b="1" dirty="0" smtClean="0"/>
              <a:t>「聖靈所結的果子，就是仁愛、喜樂、和平、忍耐、恩慈、良善、信實、」加</a:t>
            </a:r>
            <a:r>
              <a:rPr lang="en-US" altLang="zh-TW" b="1" dirty="0" smtClean="0"/>
              <a:t>5:22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基督教良善的特質</a:t>
            </a:r>
            <a:endParaRPr lang="zh-TW" alt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「惟獨從上頭來的智慧，先是清潔，後是和平，溫良柔順，滿有憐憫，多結善果，沒有偏見，沒有假冒。」雅</a:t>
            </a:r>
            <a:r>
              <a:rPr lang="en-US" altLang="zh-TW" b="1" dirty="0" smtClean="0"/>
              <a:t>3:17</a:t>
            </a:r>
          </a:p>
          <a:p>
            <a:r>
              <a:rPr lang="zh-TW" altLang="en-US" b="1" dirty="0" smtClean="0"/>
              <a:t>「不要效法這個世界，只要心意更新而變化，叫你們察驗何為上帝的善良、純全、可喜悅的旨意。」羅</a:t>
            </a:r>
            <a:r>
              <a:rPr lang="en-US" altLang="zh-TW" b="1" dirty="0" smtClean="0"/>
              <a:t>12:2</a:t>
            </a:r>
          </a:p>
          <a:p>
            <a:r>
              <a:rPr lang="zh-TW" altLang="en-US" b="1" dirty="0" smtClean="0"/>
              <a:t>「親愛的兄弟啊，不要效法惡，只要效法善。行善的屬乎上帝；行惡的未曾見過上帝。」約三</a:t>
            </a:r>
            <a:r>
              <a:rPr lang="en-US" altLang="zh-TW" b="1" dirty="0" smtClean="0"/>
              <a:t>1:11</a:t>
            </a:r>
          </a:p>
          <a:p>
            <a:r>
              <a:rPr lang="zh-TW" altLang="en-US" b="1" dirty="0" smtClean="0"/>
              <a:t>「因此，我們自從聽見的日子，也就為你們不住的禱告祈求，願你們在一切屬靈的智慧悟性上，滿心知道神的旨意；好叫你們行事為人對得起主，凡事蒙他喜悅，在一切善事上結果子，漸漸的多知道上帝；」西</a:t>
            </a:r>
            <a:r>
              <a:rPr lang="en-US" altLang="zh-TW" b="1" dirty="0" smtClean="0"/>
              <a:t>1:9-10</a:t>
            </a:r>
            <a:endParaRPr lang="zh-TW" alt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）藉上帝能力方能完成：「因此，我們常為你們禱告，願我們的神看你們配得過所蒙的召，又用大能成就你們一切所羨慕的良善和一切因信心所做的工夫；」帖後</a:t>
            </a:r>
            <a:r>
              <a:rPr lang="en-US" altLang="zh-TW" b="1" dirty="0" smtClean="0"/>
              <a:t>1:11</a:t>
            </a:r>
          </a:p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</a:t>
            </a:r>
          </a:p>
          <a:p>
            <a:r>
              <a:rPr lang="zh-TW" altLang="en-US" b="1" dirty="0" smtClean="0"/>
              <a:t>「作官的原不是叫行善的懼怕，乃是叫作惡的懼怕。你願意不懼怕掌權的嗎？你只要行善，就可得他的稱讚；」羅</a:t>
            </a:r>
            <a:r>
              <a:rPr lang="en-US" altLang="zh-TW" b="1" dirty="0" smtClean="0"/>
              <a:t>13:3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 dirty="0" smtClean="0"/>
              <a:t>（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）標準在於上帝所定立： （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）藉上帝能力方能完成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）不懼怕的良善：「作官的原不是叫行善的懼怕，乃是叫作惡的懼怕。你願意不懼怕掌權的嗎？你只要行善，就可得他的稱讚；」羅</a:t>
            </a:r>
            <a:r>
              <a:rPr lang="en-US" altLang="zh-TW" b="1" dirty="0" smtClean="0"/>
              <a:t>13:3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16F6-C7F2-4B64-A39D-06FFFFA89561}" type="slidenum">
              <a:rPr lang="zh-HK" altLang="en-US" smtClean="0"/>
              <a:pPr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9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272360-F9D6-AA4F-AA40-0A3CE04FA2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3BEF8-60C8-4CA0-8E39-4C779BD0CC2D}" type="datetimeFigureOut">
              <a:rPr lang="zh-HK" altLang="en-US" smtClean="0">
                <a:solidFill>
                  <a:srgbClr val="FFFFFF"/>
                </a:solidFill>
              </a:rPr>
              <a:pPr/>
              <a:t>4/10/2014</a:t>
            </a:fld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E926-DF2E-4383-8BFF-0054C72D8151}" type="slidenum">
              <a:rPr lang="zh-HK" altLang="en-US" smtClean="0">
                <a:solidFill>
                  <a:srgbClr val="FFFFFF"/>
                </a:solidFill>
              </a:rPr>
              <a:pPr/>
              <a:t>‹#›</a:t>
            </a:fld>
            <a:endParaRPr lang="zh-HK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A141CF-9541-744F-8B2C-788E627EEA7B}" type="datetime1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10/4/2014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6B80AA-41E0-C64F-9602-0797A9B7ADC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0DBB0-D680-B842-805C-1AFE5C6258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27484" y="260649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b="1" dirty="0"/>
              <a:t>聖靈所結果子系列： </a:t>
            </a:r>
            <a:r>
              <a:rPr lang="zh-TW" altLang="en-US" sz="4400" b="1" dirty="0"/>
              <a:t>良善</a:t>
            </a:r>
            <a:endParaRPr lang="en-US" altLang="zh-TW" sz="44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4000" dirty="0" smtClean="0"/>
              <a:t>The </a:t>
            </a:r>
            <a:r>
              <a:rPr lang="en-US" altLang="zh-TW" sz="4000" dirty="0"/>
              <a:t>Fruit of the </a:t>
            </a:r>
            <a:r>
              <a:rPr lang="en-US" altLang="zh-TW" sz="4000" dirty="0" smtClean="0"/>
              <a:t>Spirit: </a:t>
            </a:r>
            <a:r>
              <a:rPr lang="en-US" altLang="zh-TW" sz="4000" dirty="0" smtClean="0"/>
              <a:t>Goodness</a:t>
            </a:r>
            <a:r>
              <a:rPr lang="en-CA" altLang="zh-TW" sz="4000" b="1" dirty="0" smtClean="0">
                <a:solidFill>
                  <a:srgbClr val="0000D6"/>
                </a:solidFill>
                <a:latin typeface="DFHeiMedium-B5" charset="0"/>
                <a:ea typeface="DFHeiMedium-B5" charset="0"/>
                <a:cs typeface="DFHeiMedium-B5" charset="0"/>
              </a:rPr>
              <a:t>                              </a:t>
            </a:r>
            <a:r>
              <a:rPr lang="zh-TW" altLang="en-US" sz="3600" b="1" dirty="0" smtClean="0">
                <a:solidFill>
                  <a:srgbClr val="0000D6"/>
                </a:solidFill>
                <a:latin typeface="DFHeiMedium-B5" charset="0"/>
                <a:ea typeface="DFHeiMedium-B5" charset="0"/>
                <a:cs typeface="DFHeiMedium-B5" charset="0"/>
              </a:rPr>
              <a:t>高</a:t>
            </a:r>
            <a:r>
              <a:rPr lang="zh-TW" altLang="en-US" sz="3600" b="1" dirty="0" smtClean="0">
                <a:solidFill>
                  <a:srgbClr val="0000D6"/>
                </a:solidFill>
                <a:latin typeface="DFHeiMedium-B5" charset="0"/>
                <a:ea typeface="DFHeiMedium-B5" charset="0"/>
                <a:cs typeface="DFHeiMedium-B5" charset="0"/>
              </a:rPr>
              <a:t>一峰牧師</a:t>
            </a:r>
            <a:r>
              <a:rPr lang="zh-TW" altLang="en-US" sz="3200" b="1" dirty="0" smtClean="0">
                <a:solidFill>
                  <a:srgbClr val="0000D6"/>
                </a:solidFill>
                <a:latin typeface="DFHeiMedium-B5" charset="0"/>
                <a:ea typeface="DFHeiMedium-B5" charset="0"/>
                <a:cs typeface="DFHeiMedium-B5" charset="0"/>
              </a:rPr>
              <a:t> </a:t>
            </a:r>
            <a:endParaRPr lang="en-US" sz="3200" b="1" dirty="0">
              <a:solidFill>
                <a:srgbClr val="0000D6"/>
              </a:solidFill>
              <a:latin typeface="DFHeiMedium-B5" charset="0"/>
              <a:ea typeface="DFHeiMedium-B5" charset="0"/>
              <a:cs typeface="DFHeiMedium-B5" charset="0"/>
            </a:endParaRPr>
          </a:p>
        </p:txBody>
      </p:sp>
      <p:pic>
        <p:nvPicPr>
          <p:cNvPr id="2" name="Picture 2" descr="C:\Users\Owner\Pictures\2014 Picture\聖靈所結的果子\653616754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99641"/>
            <a:ext cx="330354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417646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3</a:t>
            </a:r>
            <a:r>
              <a:rPr lang="zh-TW" altLang="en-US" sz="3600" b="1" dirty="0">
                <a:solidFill>
                  <a:schemeClr val="tx1"/>
                </a:solidFill>
              </a:rPr>
              <a:t>）不懼怕的良善：</a:t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「作官的原不是叫行善的懼怕，乃是叫作惡的懼怕。你願意不懼怕掌權的嗎？你只要行善，就可得他的稱讚；」羅</a:t>
            </a:r>
            <a:r>
              <a:rPr lang="en-US" altLang="zh-TW" sz="3600" b="1" dirty="0">
                <a:solidFill>
                  <a:schemeClr val="tx1"/>
                </a:solidFill>
              </a:rPr>
              <a:t>13:3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endParaRPr lang="en-US" altLang="zh-TW" sz="36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6672"/>
            <a:ext cx="311228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9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417646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3</a:t>
            </a:r>
            <a:r>
              <a:rPr lang="zh-TW" altLang="en-US" sz="3600" b="1" dirty="0">
                <a:solidFill>
                  <a:schemeClr val="accent1"/>
                </a:solidFill>
              </a:rPr>
              <a:t>）不懼怕的良善：</a:t>
            </a: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4</a:t>
            </a:r>
            <a:r>
              <a:rPr lang="zh-TW" altLang="en-US" sz="3600" b="1" dirty="0">
                <a:solidFill>
                  <a:schemeClr val="tx1"/>
                </a:solidFill>
              </a:rPr>
              <a:t>）能結豐盛的果實的良善：</a:t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「那落在好土裡的，就是人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聽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了</a:t>
            </a:r>
            <a:r>
              <a:rPr lang="zh-TW" altLang="en-US" sz="3600" b="1" dirty="0">
                <a:solidFill>
                  <a:schemeClr val="tx1"/>
                </a:solidFill>
              </a:rPr>
              <a:t>道，持守在誠實善良的心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裡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，</a:t>
            </a:r>
            <a:r>
              <a:rPr lang="zh-TW" altLang="en-US" sz="3600" b="1" dirty="0">
                <a:solidFill>
                  <a:schemeClr val="tx1"/>
                </a:solidFill>
              </a:rPr>
              <a:t>並且忍耐著結實。」」路</a:t>
            </a:r>
            <a:r>
              <a:rPr lang="en-US" altLang="zh-TW" sz="3600" b="1" dirty="0">
                <a:solidFill>
                  <a:schemeClr val="tx1"/>
                </a:solidFill>
              </a:rPr>
              <a:t>8:15</a:t>
            </a:r>
            <a:endParaRPr lang="en-US" altLang="zh-TW" sz="36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4664"/>
            <a:ext cx="311228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8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68952" cy="532859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3</a:t>
            </a:r>
            <a:r>
              <a:rPr lang="zh-TW" altLang="en-US" sz="3600" b="1" dirty="0">
                <a:solidFill>
                  <a:schemeClr val="accent1"/>
                </a:solidFill>
              </a:rPr>
              <a:t>）不懼怕的良善：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4</a:t>
            </a:r>
            <a:r>
              <a:rPr lang="zh-TW" altLang="en-US" sz="3600" b="1" dirty="0">
                <a:solidFill>
                  <a:schemeClr val="accent1"/>
                </a:solidFill>
              </a:rPr>
              <a:t>）能結豐盛的果實的良善：</a:t>
            </a: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5</a:t>
            </a:r>
            <a:r>
              <a:rPr lang="zh-TW" altLang="en-US" sz="3600" b="1" dirty="0">
                <a:solidFill>
                  <a:schemeClr val="tx1"/>
                </a:solidFill>
              </a:rPr>
              <a:t>）叫基督得著榮耀的良善：「因此，我們常為你們禱告，願我們的神看你們配得過所蒙的召，又用大能成就你們一切所羨慕的良善和一切因信心所做的工夫；叫我們主耶穌的名在你們身上得榮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耀。」</a:t>
            </a:r>
            <a:r>
              <a:rPr lang="zh-TW" altLang="en-US" sz="3600" b="1" dirty="0">
                <a:solidFill>
                  <a:schemeClr val="tx1"/>
                </a:solidFill>
              </a:rPr>
              <a:t>帖後</a:t>
            </a:r>
            <a:r>
              <a:rPr lang="en-US" altLang="zh-TW" sz="3600" b="1" dirty="0">
                <a:solidFill>
                  <a:schemeClr val="tx1"/>
                </a:solidFill>
              </a:rPr>
              <a:t>1:11-12</a:t>
            </a: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72324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4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68952" cy="532859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3</a:t>
            </a:r>
            <a:r>
              <a:rPr lang="zh-TW" altLang="en-US" sz="3600" b="1" dirty="0">
                <a:solidFill>
                  <a:schemeClr val="accent1"/>
                </a:solidFill>
              </a:rPr>
              <a:t>）不懼怕的良善：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4</a:t>
            </a:r>
            <a:r>
              <a:rPr lang="zh-TW" altLang="en-US" sz="3600" b="1" dirty="0">
                <a:solidFill>
                  <a:schemeClr val="accent1"/>
                </a:solidFill>
              </a:rPr>
              <a:t>）能結豐盛的果實的良善：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5</a:t>
            </a:r>
            <a:r>
              <a:rPr lang="zh-TW" altLang="en-US" sz="3600" b="1" dirty="0">
                <a:solidFill>
                  <a:schemeClr val="accent1"/>
                </a:solidFill>
              </a:rPr>
              <a:t>）叫基督得著榮耀的良善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：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6</a:t>
            </a:r>
            <a:r>
              <a:rPr lang="zh-TW" altLang="en-US" sz="3600" b="1" dirty="0">
                <a:solidFill>
                  <a:schemeClr val="tx1"/>
                </a:solidFill>
              </a:rPr>
              <a:t>）不以惡報惡的良善：</a:t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「你們要謹慎，無論是誰都不可以惡報惡；或是彼此相待，或是待眾人，常要追求良善。」帖前</a:t>
            </a:r>
            <a:r>
              <a:rPr lang="en-US" altLang="zh-TW" sz="3600" b="1" dirty="0">
                <a:solidFill>
                  <a:schemeClr val="tx1"/>
                </a:solidFill>
              </a:rPr>
              <a:t>5:15</a:t>
            </a: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72324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68952" cy="532859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3</a:t>
            </a:r>
            <a:r>
              <a:rPr lang="zh-TW" altLang="en-US" sz="3600" b="1" dirty="0">
                <a:solidFill>
                  <a:schemeClr val="accent1"/>
                </a:solidFill>
              </a:rPr>
              <a:t>）不懼怕的良善：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4</a:t>
            </a:r>
            <a:r>
              <a:rPr lang="zh-TW" altLang="en-US" sz="3600" b="1" dirty="0">
                <a:solidFill>
                  <a:schemeClr val="accent1"/>
                </a:solidFill>
              </a:rPr>
              <a:t>）能結豐盛的果實的良善：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5</a:t>
            </a:r>
            <a:r>
              <a:rPr lang="zh-TW" altLang="en-US" sz="3600" b="1" dirty="0">
                <a:solidFill>
                  <a:schemeClr val="accent1"/>
                </a:solidFill>
              </a:rPr>
              <a:t>）叫基督得著榮耀的良善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：</a:t>
            </a:r>
            <a:r>
              <a:rPr lang="en-US" altLang="zh-TW" sz="3600" b="1" dirty="0" smtClean="0">
                <a:solidFill>
                  <a:schemeClr val="accent1"/>
                </a:solidFill>
              </a:rPr>
              <a:t/>
            </a:r>
            <a:br>
              <a:rPr lang="en-US" altLang="zh-TW" sz="3600" b="1" dirty="0" smtClean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6</a:t>
            </a:r>
            <a:r>
              <a:rPr lang="zh-TW" altLang="en-US" sz="3600" b="1" dirty="0">
                <a:solidFill>
                  <a:schemeClr val="accent1"/>
                </a:solidFill>
              </a:rPr>
              <a:t>）不以惡報惡的良善：</a:t>
            </a: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7</a:t>
            </a:r>
            <a:r>
              <a:rPr lang="zh-TW" altLang="en-US" sz="3600" b="1" dirty="0">
                <a:solidFill>
                  <a:schemeClr val="tx1"/>
                </a:solidFill>
              </a:rPr>
              <a:t>）忠心事主的良善：</a:t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「主人說：</a:t>
            </a:r>
            <a:r>
              <a:rPr lang="en-US" altLang="zh-TW" sz="3600" b="1" dirty="0">
                <a:solidFill>
                  <a:schemeClr val="tx1"/>
                </a:solidFill>
              </a:rPr>
              <a:t>『</a:t>
            </a:r>
            <a:r>
              <a:rPr lang="zh-TW" altLang="en-US" sz="3600" b="1" dirty="0">
                <a:solidFill>
                  <a:schemeClr val="tx1"/>
                </a:solidFill>
              </a:rPr>
              <a:t>好，你這又良善又忠心的僕人，你在不多的事上有忠心，我要把許多事派你管理；可以進來享受你主人的快樂。</a:t>
            </a:r>
            <a:r>
              <a:rPr lang="en-US" altLang="zh-TW" sz="3600" b="1" dirty="0">
                <a:solidFill>
                  <a:schemeClr val="tx1"/>
                </a:solidFill>
              </a:rPr>
              <a:t>』</a:t>
            </a:r>
            <a:r>
              <a:rPr lang="zh-TW" altLang="en-US" sz="3600" b="1" dirty="0">
                <a:solidFill>
                  <a:schemeClr val="tx1"/>
                </a:solidFill>
              </a:rPr>
              <a:t>」太</a:t>
            </a:r>
            <a:r>
              <a:rPr lang="en-US" altLang="zh-TW" sz="3600" b="1" dirty="0">
                <a:solidFill>
                  <a:schemeClr val="tx1"/>
                </a:solidFill>
              </a:rPr>
              <a:t>25:21</a:t>
            </a: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72324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2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568863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3</a:t>
            </a:r>
            <a:r>
              <a:rPr lang="zh-TW" altLang="en-US" sz="3600" b="1" dirty="0">
                <a:solidFill>
                  <a:schemeClr val="accent1"/>
                </a:solidFill>
              </a:rPr>
              <a:t>）不懼怕的良善：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4</a:t>
            </a:r>
            <a:r>
              <a:rPr lang="zh-TW" altLang="en-US" sz="3600" b="1" dirty="0">
                <a:solidFill>
                  <a:schemeClr val="accent1"/>
                </a:solidFill>
              </a:rPr>
              <a:t>）能結豐盛的果實的良善：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5</a:t>
            </a:r>
            <a:r>
              <a:rPr lang="zh-TW" altLang="en-US" sz="3600" b="1" dirty="0">
                <a:solidFill>
                  <a:schemeClr val="accent1"/>
                </a:solidFill>
              </a:rPr>
              <a:t>）叫基督得著榮耀的良善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：</a:t>
            </a:r>
            <a:r>
              <a:rPr lang="en-US" altLang="zh-TW" sz="3600" b="1" dirty="0" smtClean="0">
                <a:solidFill>
                  <a:schemeClr val="accent1"/>
                </a:solidFill>
              </a:rPr>
              <a:t/>
            </a:r>
            <a:br>
              <a:rPr lang="en-US" altLang="zh-TW" sz="3600" b="1" dirty="0" smtClean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6</a:t>
            </a:r>
            <a:r>
              <a:rPr lang="zh-TW" altLang="en-US" sz="3600" b="1" dirty="0">
                <a:solidFill>
                  <a:schemeClr val="accent1"/>
                </a:solidFill>
              </a:rPr>
              <a:t>）不以惡報惡的良善：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7</a:t>
            </a:r>
            <a:r>
              <a:rPr lang="zh-TW" altLang="en-US" sz="3600" b="1" dirty="0">
                <a:solidFill>
                  <a:schemeClr val="accent1"/>
                </a:solidFill>
              </a:rPr>
              <a:t>）忠心事主的良善：</a:t>
            </a: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8</a:t>
            </a:r>
            <a:r>
              <a:rPr lang="zh-TW" altLang="en-US" sz="3600" b="1" dirty="0">
                <a:solidFill>
                  <a:schemeClr val="tx1"/>
                </a:solidFill>
              </a:rPr>
              <a:t>）養育兒女的良善：</a:t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「又有行善的名聲，就如養育兒女，接待遠人，洗聖徒的腳，救濟遭難的人，竭力行各樣善事。」提前</a:t>
            </a:r>
            <a:r>
              <a:rPr lang="en-US" altLang="zh-TW" sz="3600" b="1" dirty="0">
                <a:solidFill>
                  <a:schemeClr val="tx1"/>
                </a:solidFill>
              </a:rPr>
              <a:t>5:10</a:t>
            </a: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72324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6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568863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3</a:t>
            </a:r>
            <a:r>
              <a:rPr lang="zh-TW" altLang="en-US" sz="3600" b="1" dirty="0">
                <a:solidFill>
                  <a:schemeClr val="accent1"/>
                </a:solidFill>
              </a:rPr>
              <a:t>）不懼怕的良善：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4</a:t>
            </a:r>
            <a:r>
              <a:rPr lang="zh-TW" altLang="en-US" sz="3600" b="1" dirty="0">
                <a:solidFill>
                  <a:schemeClr val="accent1"/>
                </a:solidFill>
              </a:rPr>
              <a:t>）能結豐盛的果實的良善：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5</a:t>
            </a:r>
            <a:r>
              <a:rPr lang="zh-TW" altLang="en-US" sz="3600" b="1" dirty="0">
                <a:solidFill>
                  <a:schemeClr val="accent1"/>
                </a:solidFill>
              </a:rPr>
              <a:t>）叫基督得著榮耀的良善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：</a:t>
            </a:r>
            <a:r>
              <a:rPr lang="en-US" altLang="zh-TW" sz="3600" b="1" dirty="0" smtClean="0">
                <a:solidFill>
                  <a:schemeClr val="accent1"/>
                </a:solidFill>
              </a:rPr>
              <a:t/>
            </a:r>
            <a:br>
              <a:rPr lang="en-US" altLang="zh-TW" sz="3600" b="1" dirty="0" smtClean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6</a:t>
            </a:r>
            <a:r>
              <a:rPr lang="zh-TW" altLang="en-US" sz="3600" b="1" dirty="0">
                <a:solidFill>
                  <a:schemeClr val="accent1"/>
                </a:solidFill>
              </a:rPr>
              <a:t>）不以惡報惡的良善：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7</a:t>
            </a:r>
            <a:r>
              <a:rPr lang="zh-TW" altLang="en-US" sz="3600" b="1" dirty="0">
                <a:solidFill>
                  <a:schemeClr val="accent1"/>
                </a:solidFill>
              </a:rPr>
              <a:t>）忠心事主的良善：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8</a:t>
            </a:r>
            <a:r>
              <a:rPr lang="zh-TW" altLang="en-US" sz="3600" b="1" dirty="0">
                <a:solidFill>
                  <a:schemeClr val="accent1"/>
                </a:solidFill>
              </a:rPr>
              <a:t>）養育兒女的良善：</a:t>
            </a: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9</a:t>
            </a:r>
            <a:r>
              <a:rPr lang="zh-TW" altLang="en-US" sz="3600" b="1" dirty="0">
                <a:solidFill>
                  <a:schemeClr val="tx1"/>
                </a:solidFill>
              </a:rPr>
              <a:t>）樂意捐項的良善：「所以，有了機會就當向眾人行善，向信徒一家的人更當這樣。」加</a:t>
            </a:r>
            <a:r>
              <a:rPr lang="en-US" altLang="zh-TW" sz="3600" b="1" dirty="0">
                <a:solidFill>
                  <a:schemeClr val="tx1"/>
                </a:solidFill>
              </a:rPr>
              <a:t>6:10</a:t>
            </a: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72324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2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612068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2</a:t>
            </a:r>
            <a:r>
              <a:rPr lang="zh-TW" altLang="en-US" sz="3600" b="1" dirty="0">
                <a:solidFill>
                  <a:schemeClr val="accent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3</a:t>
            </a:r>
            <a:r>
              <a:rPr lang="zh-TW" altLang="en-US" sz="3600" b="1" dirty="0">
                <a:solidFill>
                  <a:schemeClr val="accent1"/>
                </a:solidFill>
              </a:rPr>
              <a:t>）不懼怕的良善：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4</a:t>
            </a:r>
            <a:r>
              <a:rPr lang="zh-TW" altLang="en-US" sz="3600" b="1" dirty="0">
                <a:solidFill>
                  <a:schemeClr val="accent1"/>
                </a:solidFill>
              </a:rPr>
              <a:t>）能結豐盛的果實的良善：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5</a:t>
            </a:r>
            <a:r>
              <a:rPr lang="zh-TW" altLang="en-US" sz="3600" b="1" dirty="0">
                <a:solidFill>
                  <a:schemeClr val="accent1"/>
                </a:solidFill>
              </a:rPr>
              <a:t>）叫基督得著榮耀的良善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：</a:t>
            </a:r>
            <a:r>
              <a:rPr lang="en-US" altLang="zh-TW" sz="3600" b="1" dirty="0" smtClean="0">
                <a:solidFill>
                  <a:schemeClr val="accent1"/>
                </a:solidFill>
              </a:rPr>
              <a:t/>
            </a:r>
            <a:br>
              <a:rPr lang="en-US" altLang="zh-TW" sz="3600" b="1" dirty="0" smtClean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6</a:t>
            </a:r>
            <a:r>
              <a:rPr lang="zh-TW" altLang="en-US" sz="3600" b="1" dirty="0">
                <a:solidFill>
                  <a:schemeClr val="accent1"/>
                </a:solidFill>
              </a:rPr>
              <a:t>）不以惡報惡的良善：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7</a:t>
            </a:r>
            <a:r>
              <a:rPr lang="zh-TW" altLang="en-US" sz="3600" b="1" dirty="0">
                <a:solidFill>
                  <a:schemeClr val="accent1"/>
                </a:solidFill>
              </a:rPr>
              <a:t>）忠心事主的良善：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8</a:t>
            </a:r>
            <a:r>
              <a:rPr lang="zh-TW" altLang="en-US" sz="3600" b="1" dirty="0">
                <a:solidFill>
                  <a:schemeClr val="accent1"/>
                </a:solidFill>
              </a:rPr>
              <a:t>）養育兒女的良善：</a:t>
            </a:r>
            <a:br>
              <a:rPr lang="zh-TW" altLang="en-US" sz="3600" b="1" dirty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9</a:t>
            </a:r>
            <a:r>
              <a:rPr lang="zh-TW" altLang="en-US" sz="3600" b="1" dirty="0">
                <a:solidFill>
                  <a:schemeClr val="accent1"/>
                </a:solidFill>
              </a:rPr>
              <a:t>）樂意捐項的良善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：</a:t>
            </a:r>
            <a:r>
              <a:rPr lang="en-US" altLang="zh-TW" sz="3600" b="1" dirty="0" smtClean="0">
                <a:solidFill>
                  <a:schemeClr val="accent1"/>
                </a:solidFill>
              </a:rPr>
              <a:t/>
            </a:r>
            <a:br>
              <a:rPr lang="en-US" altLang="zh-TW" sz="3600" b="1" dirty="0" smtClean="0">
                <a:solidFill>
                  <a:schemeClr val="accent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10</a:t>
            </a:r>
            <a:r>
              <a:rPr lang="zh-TW" altLang="en-US" sz="3600" b="1" dirty="0">
                <a:solidFill>
                  <a:schemeClr val="tx1"/>
                </a:solidFill>
              </a:rPr>
              <a:t>）可以坦然到基督臺前的良善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： </a:t>
            </a:r>
            <a:r>
              <a:rPr lang="zh-TW" altLang="en-US" sz="3600" b="1" dirty="0">
                <a:solidFill>
                  <a:schemeClr val="tx1"/>
                </a:solidFill>
              </a:rPr>
              <a:t>「因為我們眾人必要在基督臺前顯露出來，叫各人按著本身所行的，或善或惡受報。」林後</a:t>
            </a:r>
            <a:r>
              <a:rPr lang="en-US" altLang="zh-TW" sz="3600" b="1" dirty="0">
                <a:solidFill>
                  <a:schemeClr val="tx1"/>
                </a:solidFill>
              </a:rPr>
              <a:t>5:10</a:t>
            </a: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272324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752528" cy="5400600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solidFill>
                  <a:schemeClr val="tx1"/>
                </a:solidFill>
              </a:rPr>
              <a:t>引言：良善是甚麼意思呢？ 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聖經提到：「弟兄們，我自己也深信你們是滿有良善，充足了諸般的知識，也能彼此勸戒。」羅</a:t>
            </a:r>
            <a:r>
              <a:rPr lang="en-US" altLang="zh-TW" sz="3400" b="1" dirty="0">
                <a:solidFill>
                  <a:schemeClr val="tx1"/>
                </a:solidFill>
              </a:rPr>
              <a:t>15:14</a:t>
            </a:r>
            <a:br>
              <a:rPr lang="en-US" altLang="zh-TW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良善是美好的果子，是一個成熟、完備的基督徒應該擁有的。</a:t>
            </a:r>
            <a:endParaRPr lang="zh-TW" altLang="en-US" sz="34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Owner\Pictures\2014 Picture\聖靈所結的果子\653616754_m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0688"/>
            <a:ext cx="29364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0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3960440" cy="5904656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solidFill>
                  <a:schemeClr val="tx1"/>
                </a:solidFill>
              </a:rPr>
              <a:t>引言：良善是甚麼意思呢？ 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 smtClean="0">
                <a:solidFill>
                  <a:schemeClr val="tx1"/>
                </a:solidFill>
              </a:rPr>
              <a:t>良</a:t>
            </a:r>
            <a:r>
              <a:rPr lang="zh-TW" altLang="en-US" sz="3400" b="1" dirty="0">
                <a:solidFill>
                  <a:schemeClr val="tx1"/>
                </a:solidFill>
              </a:rPr>
              <a:t>善是美好的果子，是一個成熟、完備的基督徒應該擁有的</a:t>
            </a:r>
            <a:r>
              <a:rPr lang="zh-TW" altLang="en-US" sz="3400" b="1" dirty="0" smtClean="0">
                <a:solidFill>
                  <a:schemeClr val="tx1"/>
                </a:solidFill>
              </a:rPr>
              <a:t>。</a:t>
            </a:r>
            <a:r>
              <a:rPr lang="en-US" altLang="zh-TW" sz="3400" b="1" dirty="0" smtClean="0">
                <a:solidFill>
                  <a:schemeClr val="tx1"/>
                </a:solidFill>
              </a:rPr>
              <a:t/>
            </a:r>
            <a:br>
              <a:rPr lang="en-US" altLang="zh-TW" sz="3400" b="1" dirty="0" smtClean="0">
                <a:solidFill>
                  <a:schemeClr val="tx1"/>
                </a:solidFill>
              </a:rPr>
            </a:br>
            <a:r>
              <a:rPr lang="zh-TW" altLang="en-US" sz="3400" b="1" dirty="0" smtClean="0">
                <a:solidFill>
                  <a:schemeClr val="tx1"/>
                </a:solidFill>
              </a:rPr>
              <a:t>和</a:t>
            </a:r>
            <a:r>
              <a:rPr lang="zh-TW" altLang="en-US" sz="3400" b="1" dirty="0">
                <a:solidFill>
                  <a:schemeClr val="tx1"/>
                </a:solidFill>
              </a:rPr>
              <a:t>合本譯「善」「好」「有益」「善良」「上好」「善行」「無虧的」的意思</a:t>
            </a:r>
            <a:r>
              <a:rPr lang="zh-TW" altLang="en-US" sz="3400" b="1" dirty="0" smtClean="0">
                <a:solidFill>
                  <a:schemeClr val="tx1"/>
                </a:solidFill>
              </a:rPr>
              <a:t>。</a:t>
            </a:r>
            <a:endParaRPr lang="zh-TW" altLang="en-US" sz="34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Owner\Pictures\2014 Picture\聖靈所結的果子\653616754_m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92696"/>
            <a:ext cx="385414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5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848872" cy="2160240"/>
          </a:xfrm>
        </p:spPr>
        <p:txBody>
          <a:bodyPr>
            <a:normAutofit fontScale="90000"/>
          </a:bodyPr>
          <a:lstStyle/>
          <a:p>
            <a:r>
              <a:rPr lang="zh-TW" altLang="en-US" sz="3400" b="1" dirty="0">
                <a:solidFill>
                  <a:schemeClr val="tx1"/>
                </a:solidFill>
              </a:rPr>
              <a:t>良善的源頭來自三一真神：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（</a:t>
            </a:r>
            <a:r>
              <a:rPr lang="en-US" altLang="zh-TW" sz="3400" b="1" dirty="0">
                <a:solidFill>
                  <a:schemeClr val="tx1"/>
                </a:solidFill>
              </a:rPr>
              <a:t>1</a:t>
            </a:r>
            <a:r>
              <a:rPr lang="zh-TW" altLang="en-US" sz="3400" b="1" dirty="0">
                <a:solidFill>
                  <a:schemeClr val="tx1"/>
                </a:solidFill>
              </a:rPr>
              <a:t>）天父的誡命：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「這樣看來，律法是聖潔的，誡命也是聖潔、公義、良善的。」羅</a:t>
            </a:r>
            <a:r>
              <a:rPr lang="en-US" altLang="zh-TW" sz="3400" b="1" dirty="0">
                <a:solidFill>
                  <a:schemeClr val="tx1"/>
                </a:solidFill>
              </a:rPr>
              <a:t>7:12</a:t>
            </a:r>
            <a:endParaRPr lang="zh-TW" altLang="en-US" sz="34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Owner\Pictures\2014 Picture\聖靈所結的果子\663577_d77f8f8ac0_m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53"/>
          <a:stretch/>
        </p:blipFill>
        <p:spPr bwMode="auto">
          <a:xfrm>
            <a:off x="2051720" y="404664"/>
            <a:ext cx="5486400" cy="287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6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852936"/>
            <a:ext cx="7848872" cy="3672408"/>
          </a:xfrm>
        </p:spPr>
        <p:txBody>
          <a:bodyPr>
            <a:normAutofit fontScale="90000"/>
          </a:bodyPr>
          <a:lstStyle/>
          <a:p>
            <a:r>
              <a:rPr lang="zh-TW" altLang="en-US" sz="3400" b="1" dirty="0">
                <a:solidFill>
                  <a:schemeClr val="tx1"/>
                </a:solidFill>
              </a:rPr>
              <a:t>良善的源頭來自三一真神：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accent1"/>
                </a:solidFill>
              </a:rPr>
              <a:t>（</a:t>
            </a:r>
            <a:r>
              <a:rPr lang="en-US" altLang="zh-TW" sz="3400" b="1" dirty="0">
                <a:solidFill>
                  <a:schemeClr val="accent1"/>
                </a:solidFill>
              </a:rPr>
              <a:t>1</a:t>
            </a:r>
            <a:r>
              <a:rPr lang="zh-TW" altLang="en-US" sz="3400" b="1" dirty="0">
                <a:solidFill>
                  <a:schemeClr val="accent1"/>
                </a:solidFill>
              </a:rPr>
              <a:t>）天父的誡命：</a:t>
            </a:r>
            <a:r>
              <a:rPr lang="zh-TW" altLang="en-US" sz="3400" b="1" dirty="0">
                <a:solidFill>
                  <a:schemeClr val="tx1"/>
                </a:solidFill>
              </a:rPr>
              <a:t/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（</a:t>
            </a:r>
            <a:r>
              <a:rPr lang="en-US" altLang="zh-TW" sz="3400" b="1" dirty="0">
                <a:solidFill>
                  <a:schemeClr val="tx1"/>
                </a:solidFill>
              </a:rPr>
              <a:t>2</a:t>
            </a:r>
            <a:r>
              <a:rPr lang="zh-TW" altLang="en-US" sz="3400" b="1" dirty="0">
                <a:solidFill>
                  <a:schemeClr val="tx1"/>
                </a:solidFill>
              </a:rPr>
              <a:t>）是上帝在基督理的工作：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「我們原是他的工作，在基督耶穌裡造成的，為要叫我們行善，就是神所預備叫我們行的。」弗</a:t>
            </a:r>
            <a:r>
              <a:rPr lang="en-US" altLang="zh-TW" sz="3400" b="1" dirty="0">
                <a:solidFill>
                  <a:schemeClr val="tx1"/>
                </a:solidFill>
              </a:rPr>
              <a:t>2:10</a:t>
            </a:r>
            <a:br>
              <a:rPr lang="en-US" altLang="zh-TW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所以我們聖餐的禱文中有：藉主耶穌基督在我們心裡行主所喜悅的善事。</a:t>
            </a:r>
          </a:p>
        </p:txBody>
      </p:sp>
      <p:pic>
        <p:nvPicPr>
          <p:cNvPr id="4098" name="Picture 2" descr="C:\Users\Owner\Pictures\2014 Picture\聖靈所結的果子\663577_d77f8f8ac0_m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26"/>
          <a:stretch/>
        </p:blipFill>
        <p:spPr bwMode="auto">
          <a:xfrm>
            <a:off x="2051720" y="188640"/>
            <a:ext cx="5486400" cy="247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852936"/>
            <a:ext cx="7848872" cy="3672408"/>
          </a:xfrm>
        </p:spPr>
        <p:txBody>
          <a:bodyPr>
            <a:normAutofit fontScale="90000"/>
          </a:bodyPr>
          <a:lstStyle/>
          <a:p>
            <a:r>
              <a:rPr lang="zh-TW" altLang="en-US" sz="3400" b="1" dirty="0">
                <a:solidFill>
                  <a:schemeClr val="tx1"/>
                </a:solidFill>
              </a:rPr>
              <a:t>良善的源頭來自三一真神：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accent1"/>
                </a:solidFill>
              </a:rPr>
              <a:t>（</a:t>
            </a:r>
            <a:r>
              <a:rPr lang="en-US" altLang="zh-TW" sz="3400" b="1" dirty="0">
                <a:solidFill>
                  <a:schemeClr val="accent1"/>
                </a:solidFill>
              </a:rPr>
              <a:t>1</a:t>
            </a:r>
            <a:r>
              <a:rPr lang="zh-TW" altLang="en-US" sz="3400" b="1" dirty="0">
                <a:solidFill>
                  <a:schemeClr val="accent1"/>
                </a:solidFill>
              </a:rPr>
              <a:t>）天父的誡命：</a:t>
            </a:r>
            <a:br>
              <a:rPr lang="zh-TW" altLang="en-US" sz="3400" b="1" dirty="0">
                <a:solidFill>
                  <a:schemeClr val="accent1"/>
                </a:solidFill>
              </a:rPr>
            </a:br>
            <a:r>
              <a:rPr lang="zh-TW" altLang="en-US" sz="3400" b="1" dirty="0">
                <a:solidFill>
                  <a:schemeClr val="accent1"/>
                </a:solidFill>
              </a:rPr>
              <a:t>（</a:t>
            </a:r>
            <a:r>
              <a:rPr lang="en-US" altLang="zh-TW" sz="3400" b="1" dirty="0">
                <a:solidFill>
                  <a:schemeClr val="accent1"/>
                </a:solidFill>
              </a:rPr>
              <a:t>2</a:t>
            </a:r>
            <a:r>
              <a:rPr lang="zh-TW" altLang="en-US" sz="3400" b="1" dirty="0">
                <a:solidFill>
                  <a:schemeClr val="accent1"/>
                </a:solidFill>
              </a:rPr>
              <a:t>）是上帝在基督理的工作：</a:t>
            </a:r>
            <a:r>
              <a:rPr lang="zh-TW" altLang="en-US" sz="3400" b="1" dirty="0">
                <a:solidFill>
                  <a:schemeClr val="tx1"/>
                </a:solidFill>
              </a:rPr>
              <a:t/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（</a:t>
            </a:r>
            <a:r>
              <a:rPr lang="en-US" altLang="zh-TW" sz="3400" b="1" dirty="0">
                <a:solidFill>
                  <a:schemeClr val="tx1"/>
                </a:solidFill>
              </a:rPr>
              <a:t>3</a:t>
            </a:r>
            <a:r>
              <a:rPr lang="zh-TW" altLang="en-US" sz="3400" b="1" dirty="0">
                <a:solidFill>
                  <a:schemeClr val="tx1"/>
                </a:solidFill>
              </a:rPr>
              <a:t>）是聖父、聖子，藉聖靈的能力結出的果子：</a:t>
            </a:r>
            <a:br>
              <a:rPr lang="zh-TW" altLang="en-US" sz="3400" b="1" dirty="0">
                <a:solidFill>
                  <a:schemeClr val="tx1"/>
                </a:solidFill>
              </a:rPr>
            </a:br>
            <a:r>
              <a:rPr lang="zh-TW" altLang="en-US" sz="3400" b="1" dirty="0">
                <a:solidFill>
                  <a:schemeClr val="tx1"/>
                </a:solidFill>
              </a:rPr>
              <a:t>「聖靈所結的果子，就是仁愛、喜樂、和平、忍耐、恩慈、良善、信實、」加</a:t>
            </a:r>
            <a:r>
              <a:rPr lang="en-US" altLang="zh-TW" sz="3400" b="1" dirty="0">
                <a:solidFill>
                  <a:schemeClr val="tx1"/>
                </a:solidFill>
              </a:rPr>
              <a:t>5:22</a:t>
            </a:r>
          </a:p>
        </p:txBody>
      </p:sp>
      <p:pic>
        <p:nvPicPr>
          <p:cNvPr id="4098" name="Picture 2" descr="C:\Users\Owner\Pictures\2014 Picture\聖靈所結的果子\663577_d77f8f8ac0_m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26"/>
          <a:stretch/>
        </p:blipFill>
        <p:spPr bwMode="auto">
          <a:xfrm>
            <a:off x="2051720" y="188640"/>
            <a:ext cx="5486400" cy="247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6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99792" y="5445224"/>
            <a:ext cx="6192688" cy="79208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基督教良善的特質</a:t>
            </a:r>
            <a:endParaRPr lang="en-US" altLang="zh-TW" sz="36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6"/>
            <a:ext cx="4084874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7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597666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1</a:t>
            </a:r>
            <a:r>
              <a:rPr lang="zh-TW" altLang="en-US" sz="3600" b="1" dirty="0">
                <a:solidFill>
                  <a:schemeClr val="tx1"/>
                </a:solidFill>
              </a:rPr>
              <a:t>）標準在於上帝所定立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：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「惟獨從上頭來的智慧，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先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是</a:t>
            </a:r>
            <a:r>
              <a:rPr lang="zh-TW" altLang="en-US" sz="3600" b="1" dirty="0">
                <a:solidFill>
                  <a:schemeClr val="tx1"/>
                </a:solidFill>
              </a:rPr>
              <a:t>清潔，後是和平，溫良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柔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順</a:t>
            </a:r>
            <a:r>
              <a:rPr lang="zh-TW" altLang="en-US" sz="3600" b="1" dirty="0">
                <a:solidFill>
                  <a:schemeClr val="tx1"/>
                </a:solidFill>
              </a:rPr>
              <a:t>，滿有憐憫，多結善果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，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沒</a:t>
            </a:r>
            <a:r>
              <a:rPr lang="zh-TW" altLang="en-US" sz="3600" b="1" dirty="0">
                <a:solidFill>
                  <a:schemeClr val="tx1"/>
                </a:solidFill>
              </a:rPr>
              <a:t>有偏見，沒有假冒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。」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雅</a:t>
            </a:r>
            <a:r>
              <a:rPr lang="en-US" altLang="zh-TW" sz="3600" b="1" dirty="0">
                <a:solidFill>
                  <a:schemeClr val="tx1"/>
                </a:solidFill>
              </a:rPr>
              <a:t>3:17</a:t>
            </a:r>
            <a:br>
              <a:rPr lang="en-US" altLang="zh-TW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「不要效法這個世界，只要心意更新而變化，叫你們察驗何為上帝的善良、純全、可喜悅的旨意。」羅</a:t>
            </a:r>
            <a:r>
              <a:rPr lang="en-US" altLang="zh-TW" sz="3600" b="1" dirty="0">
                <a:solidFill>
                  <a:schemeClr val="tx1"/>
                </a:solidFill>
              </a:rPr>
              <a:t>12:2</a:t>
            </a:r>
            <a:br>
              <a:rPr lang="en-US" altLang="zh-TW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endParaRPr lang="en-US" altLang="zh-TW" sz="36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11228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1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417646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</a:rPr>
              <a:t>基督教良善的特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質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accent1"/>
                </a:solidFill>
              </a:rPr>
              <a:t>（</a:t>
            </a:r>
            <a:r>
              <a:rPr lang="en-US" altLang="zh-TW" sz="3600" b="1" dirty="0">
                <a:solidFill>
                  <a:schemeClr val="accent1"/>
                </a:solidFill>
              </a:rPr>
              <a:t>1</a:t>
            </a:r>
            <a:r>
              <a:rPr lang="zh-TW" altLang="en-US" sz="3600" b="1" dirty="0">
                <a:solidFill>
                  <a:schemeClr val="accent1"/>
                </a:solidFill>
              </a:rPr>
              <a:t>）標準在於上帝所定立：</a:t>
            </a:r>
            <a:r>
              <a:rPr lang="zh-TW" altLang="en-US" sz="3600" b="1" dirty="0">
                <a:solidFill>
                  <a:schemeClr val="tx1"/>
                </a:solidFill>
              </a:rPr>
              <a:t/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>
                <a:solidFill>
                  <a:schemeClr val="tx1"/>
                </a:solidFill>
              </a:rPr>
              <a:t>（</a:t>
            </a:r>
            <a:r>
              <a:rPr lang="en-US" altLang="zh-TW" sz="3600" b="1" dirty="0">
                <a:solidFill>
                  <a:schemeClr val="tx1"/>
                </a:solidFill>
              </a:rPr>
              <a:t>2</a:t>
            </a:r>
            <a:r>
              <a:rPr lang="zh-TW" altLang="en-US" sz="3600" b="1" dirty="0">
                <a:solidFill>
                  <a:schemeClr val="tx1"/>
                </a:solidFill>
              </a:rPr>
              <a:t>）藉上帝能力方能完成：</a:t>
            </a:r>
            <a:br>
              <a:rPr lang="zh-TW" altLang="en-US" sz="3600" b="1" dirty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「因此，我們常為你們禱告，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願我們的神看你們配得過所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蒙的召，又用大能成就你們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一切所羨慕的良善和一切因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zh-TW" altLang="en-US" sz="3600" b="1" dirty="0" smtClean="0">
                <a:solidFill>
                  <a:schemeClr val="tx1"/>
                </a:solidFill>
              </a:rPr>
              <a:t>信心所做的工夫；」帖後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1:11</a:t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endParaRPr lang="en-US" altLang="zh-TW" sz="36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Owner\Documents\2112Picture\Pictures\Pictures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6672"/>
            <a:ext cx="311228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2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59825</TotalTime>
  <Words>2221</Words>
  <Application>Microsoft Office PowerPoint</Application>
  <PresentationFormat>On-screen Show (4:3)</PresentationFormat>
  <Paragraphs>78</Paragraphs>
  <Slides>17</Slides>
  <Notes>16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PowerPoint Presentation</vt:lpstr>
      <vt:lpstr>引言：良善是甚麼意思呢？  聖經提到：「弟兄們，我自己也深信你們是滿有良善，充足了諸般的知識，也能彼此勸戒。」羅15:14 良善是美好的果子，是一個成熟、完備的基督徒應該擁有的。</vt:lpstr>
      <vt:lpstr>引言：良善是甚麼意思呢？  良善是美好的果子，是一個成熟、完備的基督徒應該擁有的。 和合本譯「善」「好」「有益」「善良」「上好」「善行」「無虧的」的意思。</vt:lpstr>
      <vt:lpstr>良善的源頭來自三一真神： （1）天父的誡命： 「這樣看來，律法是聖潔的，誡命也是聖潔、公義、良善的。」羅7:12</vt:lpstr>
      <vt:lpstr>良善的源頭來自三一真神： （1）天父的誡命： （2）是上帝在基督理的工作： 「我們原是他的工作，在基督耶穌裡造成的，為要叫我們行善，就是神所預備叫我們行的。」弗2:10 所以我們聖餐的禱文中有：藉主耶穌基督在我們心裡行主所喜悅的善事。</vt:lpstr>
      <vt:lpstr>良善的源頭來自三一真神： （1）天父的誡命： （2）是上帝在基督理的工作： （3）是聖父、聖子，藉聖靈的能力結出的果子： 「聖靈所結的果子，就是仁愛、喜樂、和平、忍耐、恩慈、良善、信實、」加5:22</vt:lpstr>
      <vt:lpstr>基督教良善的特質</vt:lpstr>
      <vt:lpstr>基督教良善的特質 （1）標準在於上帝所定立： 「惟獨從上頭來的智慧，先 是清潔，後是和平，溫良柔 順，滿有憐憫，多結善果， 沒有偏見，沒有假冒。」 雅3:17 「不要效法這個世界，只要心意更新而變化，叫你們察驗何為上帝的善良、純全、可喜悅的旨意。」羅12:2  </vt:lpstr>
      <vt:lpstr>基督教良善的特質 （1）標準在於上帝所定立： （2）藉上帝能力方能完成： 「因此，我們常為你們禱告， 願我們的神看你們配得過所 蒙的召，又用大能成就你們 一切所羨慕的良善和一切因 信心所做的工夫；」帖後1:11 </vt:lpstr>
      <vt:lpstr>基督教良善的特質 （1）標準在於上帝所定立： （2）藉上帝能力方能完成： （3）不懼怕的良善： 「作官的原不是叫行善的懼怕，乃是叫作惡的懼怕。你願意不懼怕掌權的嗎？你只要行善，就可得他的稱讚；」羅13:3 </vt:lpstr>
      <vt:lpstr>基督教良善的特質 （1）標準在於上帝所定立： （2）藉上帝能力方能完成： （3）不懼怕的良善： （4）能結豐盛的果實的良善： 「那落在好土裡的，就是人聽 了道，持守在誠實善良的心裡 ，並且忍耐著結實。」」路8:15</vt:lpstr>
      <vt:lpstr>基督教良善的特質 （1）標準在於上帝所定立： （2）藉上帝能力方能完成： （3）不懼怕的良善： （4）能結豐盛的果實的良善： （5）叫基督得著榮耀的良善：「因此，我們常為你們禱告，願我們的神看你們配得過所蒙的召，又用大能成就你們一切所羨慕的良善和一切因信心所做的工夫；叫我們主耶穌的名在你們身上得榮耀。」帖後1:11-12</vt:lpstr>
      <vt:lpstr>基督教良善的特質 （1）標準在於上帝所定立： （2）藉上帝能力方能完成： （3）不懼怕的良善： （4）能結豐盛的果實的良善： （5）叫基督得著榮耀的良善： （6）不以惡報惡的良善： 「你們要謹慎，無論是誰都不可以惡報惡；或是彼此相待，或是待眾人，常要追求良善。」帖前5:15</vt:lpstr>
      <vt:lpstr>基督教良善的特質 （1）標準在於上帝所定立： （2）藉上帝能力方能完成： （3）不懼怕的良善： （4）能結豐盛的果實的良善： （5）叫基督得著榮耀的良善： （6）不以惡報惡的良善： （7）忠心事主的良善： 「主人說：『好，你這又良善又忠心的僕人，你在不多的事上有忠心，我要把許多事派你管理；可以進來享受你主人的快樂。』」太25:21</vt:lpstr>
      <vt:lpstr>基督教良善的特質 （1）標準在於上帝所定立： （2）藉上帝能力方能完成： （3）不懼怕的良善： （4）能結豐盛的果實的良善： （5）叫基督得著榮耀的良善： （6）不以惡報惡的良善： （7）忠心事主的良善： （8）養育兒女的良善： 「又有行善的名聲，就如養育兒女，接待遠人，洗聖徒的腳，救濟遭難的人，竭力行各樣善事。」提前5:10</vt:lpstr>
      <vt:lpstr>基督教良善的特質 （1）標準在於上帝所定立： （2）藉上帝能力方能完成： （3）不懼怕的良善： （4）能結豐盛的果實的良善： （5）叫基督得著榮耀的良善： （6）不以惡報惡的良善： （7）忠心事主的良善： （8）養育兒女的良善： （9）樂意捐項的良善：「所以，有了機會就當向眾人行善，向信徒一家的人更當這樣。」加6:10</vt:lpstr>
      <vt:lpstr>基督教良善的特質 （1）標準在於上帝所定立： （2）藉上帝能力方能完成： （3）不懼怕的良善： （4）能結豐盛的果實的良善： （5）叫基督得著榮耀的良善： （6）不以惡報惡的良善： （7）忠心事主的良善： （8）養育兒女的良善： （9）樂意捐項的良善： （10）可以坦然到基督臺前的良善： 「因為我們眾人必要在基督臺前顯露出來，叫各人按著本身所行的，或善或惡受報。」林後5:10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Everest</dc:creator>
  <cp:lastModifiedBy>Owner</cp:lastModifiedBy>
  <cp:revision>1444</cp:revision>
  <dcterms:created xsi:type="dcterms:W3CDTF">2010-12-14T23:29:26Z</dcterms:created>
  <dcterms:modified xsi:type="dcterms:W3CDTF">2014-10-05T07:43:01Z</dcterms:modified>
</cp:coreProperties>
</file>